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73" r:id="rId5"/>
    <p:sldId id="274" r:id="rId6"/>
    <p:sldId id="275" r:id="rId7"/>
    <p:sldId id="276" r:id="rId8"/>
    <p:sldId id="272" r:id="rId9"/>
    <p:sldId id="266" r:id="rId10"/>
    <p:sldId id="270" r:id="rId11"/>
    <p:sldId id="271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63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90A22-8349-45D9-89D6-BB7F8FFEA7C2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C8CCB-982A-4588-98F6-205F3581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76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C8CCB-982A-4588-98F6-205F3581FF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8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9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3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71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26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7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3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7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7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6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1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0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5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37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0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hyperlink" Target="https://youtu.be/HZmwamcazeo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Stateful</a:t>
            </a:r>
            <a:r>
              <a:rPr lang="en-US" dirty="0"/>
              <a:t> Objects and Stable Identities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10.2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A8-BACE-412A-B4A6-B8EECF03AA6C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429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to make the wall </a:t>
            </a:r>
            <a:r>
              <a:rPr lang="en-US" dirty="0" err="1"/>
              <a:t>stateful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give the wall a stable identity, so balls will know who to ask.</a:t>
            </a:r>
          </a:p>
          <a:p>
            <a:r>
              <a:rPr lang="en-US" dirty="0"/>
              <a:t>But the information in the wall must change!</a:t>
            </a:r>
          </a:p>
          <a:p>
            <a:r>
              <a:rPr lang="en-US" dirty="0"/>
              <a:t>Solution: we need to make the box MUTABLE.</a:t>
            </a:r>
          </a:p>
          <a:p>
            <a:r>
              <a:rPr lang="en-US" dirty="0"/>
              <a:t>In other words, it should have state.</a:t>
            </a:r>
          </a:p>
          <a:p>
            <a:r>
              <a:rPr lang="en-US" dirty="0"/>
              <a:t>What does that mean? How do we do this?  That is the topic of the next two lessons.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A8-BACE-412A-B4A6-B8EECF03AA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7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Study 10-2-ball-and-wall.rkt </a:t>
            </a:r>
            <a:r>
              <a:rPr lang="en-US" dirty="0"/>
              <a:t>in the Examples folder.</a:t>
            </a:r>
          </a:p>
          <a:p>
            <a:r>
              <a:rPr lang="en-US" dirty="0"/>
              <a:t>In the next lesson, we'll consider the difference between real state and simulated state in a little more detail.</a:t>
            </a:r>
          </a:p>
          <a:p>
            <a:r>
              <a:rPr lang="en-US" dirty="0"/>
              <a:t>Then we'll consider how to program systems with state in our framework.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A8-BACE-412A-B4A6-B8EECF03AA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3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for Lesson 10.2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objects need to ask questions of each other over time.</a:t>
            </a:r>
          </a:p>
          <a:p>
            <a:r>
              <a:rPr lang="en-US" dirty="0"/>
              <a:t>To accomplish this, the object being queried needs to have a stable identity that the </a:t>
            </a:r>
            <a:r>
              <a:rPr lang="en-US" dirty="0" err="1"/>
              <a:t>querier</a:t>
            </a:r>
            <a:r>
              <a:rPr lang="en-US" dirty="0"/>
              <a:t> can rely on.</a:t>
            </a:r>
          </a:p>
          <a:p>
            <a:r>
              <a:rPr lang="en-US" dirty="0"/>
              <a:t>In this lesson, we'll show what can happen when this fails.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A8-BACE-412A-B4A6-B8EECF03AA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Sometimes making a new object doesn't do what's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now begin a sequence of programs illustrating patterns of object communication. </a:t>
            </a:r>
          </a:p>
          <a:p>
            <a:r>
              <a:rPr lang="en-US" dirty="0"/>
              <a:t>These programs will involve a ball bouncing on a canvas</a:t>
            </a:r>
          </a:p>
          <a:p>
            <a:r>
              <a:rPr lang="en-US" dirty="0"/>
              <a:t>What’s interesting, though, is that the canvas has an </a:t>
            </a:r>
            <a:r>
              <a:rPr lang="en-US" dirty="0" err="1"/>
              <a:t>draggable</a:t>
            </a:r>
            <a:r>
              <a:rPr lang="en-US" dirty="0"/>
              <a:t> wall, so the ball needs to find out about the position of the wall at every tick.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A8-BACE-412A-B4A6-B8EECF03AA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83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Let's look at some code: 10-2-1-ball-and-wall.rkt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;; A World is an object of any class that implements World&lt;%&gt;</a:t>
            </a:r>
          </a:p>
          <a:p>
            <a:endParaRPr lang="en-US" dirty="0"/>
          </a:p>
          <a:p>
            <a:r>
              <a:rPr lang="en-US" dirty="0"/>
              <a:t>(define World&lt;%&gt;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 -&gt; World</a:t>
            </a:r>
          </a:p>
          <a:p>
            <a:r>
              <a:rPr lang="en-US" dirty="0"/>
              <a:t>    ; GIVEN: no arguments</a:t>
            </a:r>
          </a:p>
          <a:p>
            <a:r>
              <a:rPr lang="en-US" dirty="0"/>
              <a:t>    ; RETURNS: the state of the world at the next tick</a:t>
            </a:r>
          </a:p>
          <a:p>
            <a:r>
              <a:rPr lang="en-US" dirty="0"/>
              <a:t>    after-tick          </a:t>
            </a:r>
          </a:p>
          <a:p>
            <a:endParaRPr lang="en-US" dirty="0"/>
          </a:p>
          <a:p>
            <a:r>
              <a:rPr lang="en-US" dirty="0"/>
              <a:t>    ; Integer </a:t>
            </a:r>
            <a:r>
              <a:rPr lang="en-US" dirty="0" err="1"/>
              <a:t>Integer</a:t>
            </a:r>
            <a:r>
              <a:rPr lang="en-US" dirty="0"/>
              <a:t> </a:t>
            </a:r>
            <a:r>
              <a:rPr lang="en-US" dirty="0" err="1"/>
              <a:t>MouseEvent</a:t>
            </a:r>
            <a:r>
              <a:rPr lang="en-US" dirty="0"/>
              <a:t>-&gt; World</a:t>
            </a:r>
          </a:p>
          <a:p>
            <a:r>
              <a:rPr lang="en-US" dirty="0"/>
              <a:t>    ; GIVEN: a location</a:t>
            </a:r>
          </a:p>
          <a:p>
            <a:r>
              <a:rPr lang="en-US" dirty="0"/>
              <a:t>    ; RETURNS: the state of the world that should follow the</a:t>
            </a:r>
          </a:p>
          <a:p>
            <a:r>
              <a:rPr lang="en-US" dirty="0"/>
              <a:t>    ; given mouse event at the given location.</a:t>
            </a:r>
          </a:p>
          <a:p>
            <a:r>
              <a:rPr lang="en-US" dirty="0"/>
              <a:t>    after-mouse-event</a:t>
            </a:r>
          </a:p>
          <a:p>
            <a:endParaRPr lang="en-US" dirty="0"/>
          </a:p>
          <a:p>
            <a:r>
              <a:rPr lang="en-US" dirty="0"/>
              <a:t>    ; </a:t>
            </a:r>
            <a:r>
              <a:rPr lang="en-US" dirty="0" err="1"/>
              <a:t>KeyEvent</a:t>
            </a:r>
            <a:r>
              <a:rPr lang="en-US" dirty="0"/>
              <a:t> : </a:t>
            </a:r>
            <a:r>
              <a:rPr lang="en-US" dirty="0" err="1"/>
              <a:t>KeyEvent</a:t>
            </a:r>
            <a:r>
              <a:rPr lang="en-US" dirty="0"/>
              <a:t> -&gt; World</a:t>
            </a:r>
          </a:p>
          <a:p>
            <a:r>
              <a:rPr lang="en-US" dirty="0"/>
              <a:t>    ; GIVEN: a key event</a:t>
            </a:r>
          </a:p>
          <a:p>
            <a:r>
              <a:rPr lang="en-US" dirty="0"/>
              <a:t>    ; RETURNS: the state of the world that should follow the</a:t>
            </a:r>
          </a:p>
          <a:p>
            <a:r>
              <a:rPr lang="en-US" dirty="0"/>
              <a:t>    ; given key event</a:t>
            </a:r>
          </a:p>
          <a:p>
            <a:r>
              <a:rPr lang="en-US" dirty="0"/>
              <a:t>    after-key-event     </a:t>
            </a:r>
          </a:p>
          <a:p>
            <a:endParaRPr lang="en-US" dirty="0"/>
          </a:p>
          <a:p>
            <a:r>
              <a:rPr lang="en-US" dirty="0"/>
              <a:t>    ; -&gt; Scene</a:t>
            </a:r>
          </a:p>
          <a:p>
            <a:r>
              <a:rPr lang="en-US" dirty="0"/>
              <a:t>    ; GIVEN: a scene</a:t>
            </a:r>
          </a:p>
          <a:p>
            <a:r>
              <a:rPr lang="en-US" dirty="0"/>
              <a:t>    ; RETURNS: a scene that depicts this World</a:t>
            </a:r>
          </a:p>
          <a:p>
            <a:r>
              <a:rPr lang="en-US" dirty="0"/>
              <a:t>    to-scene</a:t>
            </a:r>
          </a:p>
          <a:p>
            <a:r>
              <a:rPr lang="en-US" dirty="0"/>
              <a:t>    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;; A Widget is an object of any class that implements </a:t>
            </a:r>
            <a:r>
              <a:rPr lang="en-US" dirty="0" err="1"/>
              <a:t>Widgt</a:t>
            </a:r>
            <a:r>
              <a:rPr lang="en-US" dirty="0"/>
              <a:t>&lt;%&gt;</a:t>
            </a:r>
          </a:p>
          <a:p>
            <a:endParaRPr lang="en-US" dirty="0"/>
          </a:p>
          <a:p>
            <a:r>
              <a:rPr lang="en-US" dirty="0"/>
              <a:t>(define Widget&lt;%&gt;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 -&gt; Widget</a:t>
            </a:r>
          </a:p>
          <a:p>
            <a:r>
              <a:rPr lang="en-US" dirty="0"/>
              <a:t>    ; GIVEN: no arguments</a:t>
            </a:r>
          </a:p>
          <a:p>
            <a:r>
              <a:rPr lang="en-US" dirty="0"/>
              <a:t>    ; RETURNS: the state of this object that should follow the next tick</a:t>
            </a:r>
          </a:p>
          <a:p>
            <a:r>
              <a:rPr lang="en-US" dirty="0"/>
              <a:t>    after-tick          </a:t>
            </a:r>
          </a:p>
          <a:p>
            <a:endParaRPr lang="en-US" dirty="0"/>
          </a:p>
          <a:p>
            <a:r>
              <a:rPr lang="en-US" dirty="0"/>
              <a:t>    ; Integer </a:t>
            </a:r>
            <a:r>
              <a:rPr lang="en-US" dirty="0" err="1"/>
              <a:t>Integer</a:t>
            </a:r>
            <a:r>
              <a:rPr lang="en-US" dirty="0"/>
              <a:t> -&gt; Widget</a:t>
            </a:r>
          </a:p>
          <a:p>
            <a:r>
              <a:rPr lang="en-US" dirty="0"/>
              <a:t>    ; GIVEN: a location</a:t>
            </a:r>
          </a:p>
          <a:p>
            <a:r>
              <a:rPr lang="en-US" dirty="0"/>
              <a:t>    ; RETURNS: the state of this object that should follow the</a:t>
            </a:r>
          </a:p>
          <a:p>
            <a:r>
              <a:rPr lang="en-US" dirty="0"/>
              <a:t>    ; specified mouse event at the given location.</a:t>
            </a:r>
          </a:p>
          <a:p>
            <a:r>
              <a:rPr lang="en-US" dirty="0"/>
              <a:t>    after-button-down</a:t>
            </a:r>
          </a:p>
          <a:p>
            <a:r>
              <a:rPr lang="en-US" dirty="0"/>
              <a:t>    after-button-up</a:t>
            </a:r>
          </a:p>
          <a:p>
            <a:r>
              <a:rPr lang="en-US" dirty="0"/>
              <a:t>    after-drag</a:t>
            </a:r>
          </a:p>
          <a:p>
            <a:endParaRPr lang="en-US" dirty="0"/>
          </a:p>
          <a:p>
            <a:r>
              <a:rPr lang="en-US" dirty="0"/>
              <a:t>    ; </a:t>
            </a:r>
            <a:r>
              <a:rPr lang="en-US" dirty="0" err="1"/>
              <a:t>KeyEvent</a:t>
            </a:r>
            <a:r>
              <a:rPr lang="en-US" dirty="0"/>
              <a:t> : </a:t>
            </a:r>
            <a:r>
              <a:rPr lang="en-US" dirty="0" err="1"/>
              <a:t>KeyEvent</a:t>
            </a:r>
            <a:r>
              <a:rPr lang="en-US" dirty="0"/>
              <a:t> -&gt; Widget</a:t>
            </a:r>
          </a:p>
          <a:p>
            <a:r>
              <a:rPr lang="en-US" dirty="0"/>
              <a:t>    ; GIVEN: a key event and a time</a:t>
            </a:r>
          </a:p>
          <a:p>
            <a:r>
              <a:rPr lang="en-US" dirty="0"/>
              <a:t>    ; RETURNS: the state of this object that should follow the</a:t>
            </a:r>
          </a:p>
          <a:p>
            <a:r>
              <a:rPr lang="en-US" dirty="0"/>
              <a:t>    ; given key event</a:t>
            </a:r>
          </a:p>
          <a:p>
            <a:r>
              <a:rPr lang="en-US" dirty="0"/>
              <a:t>    after-key-event     </a:t>
            </a:r>
          </a:p>
          <a:p>
            <a:endParaRPr lang="en-US" dirty="0"/>
          </a:p>
          <a:p>
            <a:r>
              <a:rPr lang="en-US" dirty="0"/>
              <a:t>    ; Scene -&gt; Scene</a:t>
            </a:r>
          </a:p>
          <a:p>
            <a:r>
              <a:rPr lang="en-US" dirty="0"/>
              <a:t>    ; GIVEN: a scene</a:t>
            </a:r>
          </a:p>
          <a:p>
            <a:r>
              <a:rPr lang="en-US" dirty="0"/>
              <a:t>    ; RETURNS: a scene like the given one, but with this object</a:t>
            </a:r>
          </a:p>
          <a:p>
            <a:r>
              <a:rPr lang="en-US" dirty="0"/>
              <a:t>    ; painted on it.</a:t>
            </a:r>
          </a:p>
          <a:p>
            <a:r>
              <a:rPr lang="en-US" dirty="0"/>
              <a:t>    add-to-scene</a:t>
            </a:r>
          </a:p>
          <a:p>
            <a:r>
              <a:rPr lang="en-US" dirty="0"/>
              <a:t>    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5334000"/>
            <a:ext cx="32766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World&lt;%&gt; and Widget&lt;%&gt; interfaces as before</a:t>
            </a:r>
          </a:p>
        </p:txBody>
      </p:sp>
    </p:spTree>
    <p:extLst>
      <p:ext uri="{BB962C8B-B14F-4D97-AF65-F5344CB8AC3E}">
        <p14:creationId xmlns:p14="http://schemas.microsoft.com/office/powerpoint/2010/main" val="392437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Wall&lt;%&gt; </a:t>
            </a:r>
            <a:r>
              <a:rPr lang="en-US" dirty="0"/>
              <a:t>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700" dirty="0"/>
              <a:t>(define Wall&lt;%&gt;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(interface (Widget&lt;%&gt;)</a:t>
            </a:r>
          </a:p>
          <a:p>
            <a:pPr>
              <a:spcBef>
                <a:spcPts val="0"/>
              </a:spcBef>
            </a:pP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    ; -&gt; </a:t>
            </a:r>
            <a:r>
              <a:rPr lang="en-US" sz="1700" dirty="0" err="1"/>
              <a:t>Int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    ; RETURNS: the x-position of the wall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get-</a:t>
            </a:r>
            <a:r>
              <a:rPr lang="en-US" sz="1700" dirty="0" err="1"/>
              <a:t>pos</a:t>
            </a:r>
            <a:endParaRPr lang="en-US" sz="1700" dirty="0"/>
          </a:p>
          <a:p>
            <a:pPr>
              <a:spcBef>
                <a:spcPts val="0"/>
              </a:spcBef>
            </a:pP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    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3810000"/>
            <a:ext cx="3505200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wall will have an extra method that returns the current position of the wall.   This information is needed by the ball.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1200" y="1600200"/>
            <a:ext cx="2667000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means that the Wall&lt;%&gt; interface includes all the methods from the Widget&lt;%&gt; interface.  This is called "interface inheritance."</a:t>
            </a:r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>
          <a:xfrm flipH="1" flipV="1">
            <a:off x="3505200" y="2057400"/>
            <a:ext cx="228600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62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Ball%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529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/>
              <a:t>;; Constructor Template for Ball%: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(new Ball% 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   [x </a:t>
            </a:r>
            <a:r>
              <a:rPr lang="en-US" sz="1400" dirty="0" err="1"/>
              <a:t>Int</a:t>
            </a:r>
            <a:r>
              <a:rPr lang="en-US" sz="1400" dirty="0"/>
              <a:t>][y </a:t>
            </a:r>
            <a:r>
              <a:rPr lang="en-US" sz="1400" dirty="0" err="1"/>
              <a:t>Int</a:t>
            </a:r>
            <a:r>
              <a:rPr lang="en-US" sz="1400" dirty="0"/>
              <a:t>][speed </a:t>
            </a:r>
            <a:r>
              <a:rPr lang="en-US" sz="1400" dirty="0" err="1"/>
              <a:t>Int</a:t>
            </a:r>
            <a:r>
              <a:rPr lang="en-US" sz="1400" dirty="0"/>
              <a:t>][w Wall])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(define Ball%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(class* object% (Widget&lt;%&gt;)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(</a:t>
            </a:r>
            <a:r>
              <a:rPr lang="en-US" sz="1400" dirty="0" err="1"/>
              <a:t>init</a:t>
            </a:r>
            <a:r>
              <a:rPr lang="en-US" sz="1400" dirty="0"/>
              <a:t>-field w)  ;; the Wall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...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after-tick : -&gt; Ball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RETURNS: state of this ball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after a tick.  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(define/public (after-tick)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(if selected? this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(new Ball%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  [x (</a:t>
            </a:r>
            <a:r>
              <a:rPr lang="en-US" sz="1400" dirty="0">
                <a:solidFill>
                  <a:srgbClr val="FF0000"/>
                </a:solidFill>
              </a:rPr>
              <a:t>next-x-</a:t>
            </a:r>
            <a:r>
              <a:rPr lang="en-US" sz="1400" dirty="0" err="1">
                <a:solidFill>
                  <a:srgbClr val="FF0000"/>
                </a:solidFill>
              </a:rPr>
              <a:t>pos</a:t>
            </a:r>
            <a:r>
              <a:rPr lang="en-US" sz="1400" dirty="0"/>
              <a:t>)]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  [y y]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  [speed (next-speed)]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  [selected? selected?]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  [saved-mx saved-mx]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  [saved-my saved-my]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  [w w])))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/>
              <a:t>    ;; -&gt; Integer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position of the ball at the next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tick.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STRATEGY: ask the wall for its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position and use that to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calculate the upper bound for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the ball's x position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(define (</a:t>
            </a:r>
            <a:r>
              <a:rPr lang="en-US" sz="1400" dirty="0">
                <a:solidFill>
                  <a:srgbClr val="FF0000"/>
                </a:solidFill>
              </a:rPr>
              <a:t>next-x-</a:t>
            </a:r>
            <a:r>
              <a:rPr lang="en-US" sz="1400" dirty="0" err="1">
                <a:solidFill>
                  <a:srgbClr val="FF0000"/>
                </a:solidFill>
              </a:rPr>
              <a:t>pos</a:t>
            </a:r>
            <a:r>
              <a:rPr lang="en-US" sz="14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(limit-value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radius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(+ x speed)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  (- </a:t>
            </a:r>
            <a:r>
              <a:rPr lang="en-US" sz="1400" dirty="0">
                <a:solidFill>
                  <a:srgbClr val="FF0000"/>
                </a:solidFill>
              </a:rPr>
              <a:t>(send w get-</a:t>
            </a:r>
            <a:r>
              <a:rPr lang="en-US" sz="1400" dirty="0" err="1">
                <a:solidFill>
                  <a:srgbClr val="FF0000"/>
                </a:solidFill>
              </a:rPr>
              <a:t>pos</a:t>
            </a:r>
            <a:r>
              <a:rPr lang="en-US" sz="1400" dirty="0">
                <a:solidFill>
                  <a:srgbClr val="FF0000"/>
                </a:solidFill>
              </a:rPr>
              <a:t>) </a:t>
            </a:r>
            <a:r>
              <a:rPr lang="en-US" sz="1400" dirty="0"/>
              <a:t>radius)))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    ;; Number^3 -&gt; Number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WHERE: lo &lt;= hi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RETURNS: </a:t>
            </a:r>
            <a:r>
              <a:rPr lang="en-US" sz="1400" dirty="0" err="1"/>
              <a:t>val</a:t>
            </a:r>
            <a:r>
              <a:rPr lang="en-US" sz="1400" dirty="0"/>
              <a:t>, but limited to the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;; range [</a:t>
            </a:r>
            <a:r>
              <a:rPr lang="en-US" sz="1400" dirty="0" err="1"/>
              <a:t>lo,hi</a:t>
            </a:r>
            <a:r>
              <a:rPr lang="en-US" sz="1400" dirty="0"/>
              <a:t>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(define (limit-value lo </a:t>
            </a:r>
            <a:r>
              <a:rPr lang="en-US" sz="1400" dirty="0" err="1"/>
              <a:t>val</a:t>
            </a:r>
            <a:r>
              <a:rPr lang="en-US" sz="1400" dirty="0"/>
              <a:t> hi)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  (max lo (min </a:t>
            </a:r>
            <a:r>
              <a:rPr lang="en-US" sz="1400" dirty="0" err="1"/>
              <a:t>val</a:t>
            </a:r>
            <a:r>
              <a:rPr lang="en-US" sz="1400" dirty="0"/>
              <a:t> hi)))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5864526"/>
            <a:ext cx="2819400" cy="701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At every tick, the ball asks w about its position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4114800" y="2438400"/>
            <a:ext cx="838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The wall is an </a:t>
            </a:r>
            <a:r>
              <a:rPr lang="en-US" sz="1200" dirty="0" err="1">
                <a:solidFill>
                  <a:schemeClr val="tx1"/>
                </a:solidFill>
              </a:rPr>
              <a:t>init</a:t>
            </a:r>
            <a:r>
              <a:rPr lang="en-US" sz="1200" dirty="0">
                <a:solidFill>
                  <a:schemeClr val="tx1"/>
                </a:solidFill>
              </a:rPr>
              <a:t>-field of the ball</a:t>
            </a: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3657600" y="28956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</p:cNvCxnSpPr>
          <p:nvPr/>
        </p:nvCxnSpPr>
        <p:spPr>
          <a:xfrm flipH="1" flipV="1">
            <a:off x="6553200" y="4191000"/>
            <a:ext cx="190500" cy="1673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788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Wall%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;; A Wall is (new Wall% [</a:t>
            </a:r>
            <a:r>
              <a:rPr lang="en-US" sz="1000" dirty="0" err="1"/>
              <a:t>pos</a:t>
            </a:r>
            <a:r>
              <a:rPr lang="en-US" sz="1000" dirty="0"/>
              <a:t> Integer]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                     [saved-mx Integer]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                     [selected? Boolean])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all these fields have default values.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(define Wall%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(class* object% (Wall&lt;%&gt;)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the x position of the wall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[</a:t>
            </a:r>
            <a:r>
              <a:rPr lang="en-US" sz="1000" dirty="0" err="1"/>
              <a:t>pos</a:t>
            </a:r>
            <a:r>
              <a:rPr lang="en-US" sz="1000" dirty="0"/>
              <a:t> INITIAL-WALL-POSITION])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is the wall selected? Default is false.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[selected? false])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if the wall is selected, the x position of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the last button-down event near the wall,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relative to the wall position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[saved-mx 0])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(super-new)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the extra behavior for Wall&lt;%&gt;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(get-</a:t>
            </a:r>
            <a:r>
              <a:rPr lang="en-US" sz="1000" dirty="0" err="1"/>
              <a:t>pos</a:t>
            </a:r>
            <a:r>
              <a:rPr lang="en-US" sz="1000" dirty="0"/>
              <a:t>) </a:t>
            </a:r>
            <a:r>
              <a:rPr lang="en-US" sz="1000" dirty="0" err="1"/>
              <a:t>pos</a:t>
            </a:r>
            <a:r>
              <a:rPr lang="en-US" sz="1000" dirty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    ; after-button-down : Integer </a:t>
            </a:r>
            <a:r>
              <a:rPr lang="en-US" sz="1000" dirty="0" err="1"/>
              <a:t>Integer</a:t>
            </a:r>
            <a:r>
              <a:rPr lang="en-US" sz="1000" dirty="0"/>
              <a:t> -&gt; Wall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GIVEN: the location of a button-down event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STRATEGY: Cases on whether the event is near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 the wall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RETURNS: A wall like this one, but selected, and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with mouse x location (relative to the wall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position) recorded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(after-button-down mx my)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(if (near-wall? mx)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(new Wall%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</a:t>
            </a:r>
            <a:r>
              <a:rPr lang="en-US" sz="1000" dirty="0" err="1"/>
              <a:t>pos</a:t>
            </a:r>
            <a:r>
              <a:rPr lang="en-US" sz="1000" dirty="0"/>
              <a:t> </a:t>
            </a:r>
            <a:r>
              <a:rPr lang="en-US" sz="1000" dirty="0" err="1"/>
              <a:t>pos</a:t>
            </a:r>
            <a:r>
              <a:rPr lang="en-US" sz="1000" dirty="0"/>
              <a:t>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[selected? true]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[saved-mx (- mx </a:t>
            </a:r>
            <a:r>
              <a:rPr lang="en-US" sz="1000" dirty="0" err="1"/>
              <a:t>pos</a:t>
            </a:r>
            <a:r>
              <a:rPr lang="en-US" sz="1000" dirty="0"/>
              <a:t>)])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this))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 after-drag : Integer </a:t>
            </a:r>
            <a:r>
              <a:rPr lang="en-US" sz="1000" dirty="0" err="1"/>
              <a:t>Integer</a:t>
            </a:r>
            <a:r>
              <a:rPr lang="en-US" sz="1000" dirty="0"/>
              <a:t> -&gt; Wall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GIVEN: the location of a drag event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STRATEGY: Cases on whether the wall is selected.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If it is selected, returns a wall like this one,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except that the vector from its position to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the drag event is equal to saved-mx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(after-drag mx my)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(if selected?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(new Wall%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</a:t>
            </a:r>
            <a:r>
              <a:rPr lang="en-US" sz="1000" dirty="0" err="1"/>
              <a:t>pos</a:t>
            </a:r>
            <a:r>
              <a:rPr lang="en-US" sz="1000" dirty="0"/>
              <a:t> (- mx saved-mx)]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[selected? true]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[saved-mx saved-mx])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this))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5334000"/>
            <a:ext cx="24384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code for the Wall% class is perfectly routine</a:t>
            </a:r>
          </a:p>
        </p:txBody>
      </p:sp>
    </p:spTree>
    <p:extLst>
      <p:ext uri="{BB962C8B-B14F-4D97-AF65-F5344CB8AC3E}">
        <p14:creationId xmlns:p14="http://schemas.microsoft.com/office/powerpoint/2010/main" val="1514857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Here's a demo</a:t>
            </a:r>
          </a:p>
        </p:txBody>
      </p:sp>
      <p:pic>
        <p:nvPicPr>
          <p:cNvPr id="5" name="10-2A-ball-and-wall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79394" y="1676400"/>
            <a:ext cx="4446588" cy="363348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53899" y="2540641"/>
            <a:ext cx="36576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you have difficulty with this video, look at in on </a:t>
            </a:r>
            <a:r>
              <a:rPr lang="en-US" dirty="0">
                <a:solidFill>
                  <a:schemeClr val="tx1"/>
                </a:solidFill>
                <a:hlinkClick r:id="rId5"/>
              </a:rPr>
              <a:t>YouTube</a:t>
            </a:r>
            <a:r>
              <a:rPr lang="en-US" dirty="0">
                <a:solidFill>
                  <a:schemeClr val="tx1"/>
                </a:solidFill>
              </a:rPr>
              <a:t>, or just run 10-2-1-ball-and-wall.rkt .</a:t>
            </a:r>
          </a:p>
        </p:txBody>
      </p:sp>
    </p:spTree>
    <p:extLst>
      <p:ext uri="{BB962C8B-B14F-4D97-AF65-F5344CB8AC3E}">
        <p14:creationId xmlns:p14="http://schemas.microsoft.com/office/powerpoint/2010/main" val="187525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went wrong?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drag, however, the world has a </a:t>
            </a:r>
            <a:r>
              <a:rPr lang="en-US" i="1" dirty="0"/>
              <a:t>new</a:t>
            </a:r>
            <a:r>
              <a:rPr lang="en-US" dirty="0"/>
              <a:t> wall at the new position.  </a:t>
            </a:r>
          </a:p>
          <a:p>
            <a:r>
              <a:rPr lang="en-US" dirty="0"/>
              <a:t>But the ball still points at the original wall, in the original position.</a:t>
            </a:r>
          </a:p>
          <a:p>
            <a:r>
              <a:rPr lang="en-US" dirty="0"/>
              <a:t>So the ball bounces at the position where the wall used to be.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F5BA8-BACE-412A-B4A6-B8EECF03AA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993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4e1568d549a5bdb66dd8672192af43920ec7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3531</TotalTime>
  <Words>1365</Words>
  <Application>Microsoft Office PowerPoint</Application>
  <PresentationFormat>On-screen Show (4:3)</PresentationFormat>
  <Paragraphs>209</Paragraphs>
  <Slides>11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Consolas</vt:lpstr>
      <vt:lpstr>Helvetica Neue</vt:lpstr>
      <vt:lpstr>1_Office Theme</vt:lpstr>
      <vt:lpstr>Stateful Objects and Stable Identities</vt:lpstr>
      <vt:lpstr>Key Points for Lesson 10.2</vt:lpstr>
      <vt:lpstr>Sometimes making a new object doesn't do what's needed</vt:lpstr>
      <vt:lpstr>Let's look at some code: 10-2-1-ball-and-wall.rkt</vt:lpstr>
      <vt:lpstr>Wall&lt;%&gt; interface</vt:lpstr>
      <vt:lpstr>The Ball% class</vt:lpstr>
      <vt:lpstr>The Wall% class</vt:lpstr>
      <vt:lpstr>Here's a demo</vt:lpstr>
      <vt:lpstr>What went wrong?</vt:lpstr>
      <vt:lpstr>We need to make the wall stateful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Stateful Objects and Stable Identities</dc:title>
  <dc:creator>wand</dc:creator>
  <cp:lastModifiedBy>Mitchell Wand</cp:lastModifiedBy>
  <cp:revision>28</cp:revision>
  <dcterms:created xsi:type="dcterms:W3CDTF">2013-11-14T21:31:02Z</dcterms:created>
  <dcterms:modified xsi:type="dcterms:W3CDTF">2016-11-07T12:17:08Z</dcterms:modified>
</cp:coreProperties>
</file>